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85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173"/>
    <a:srgbClr val="FFC4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257747896862107E-2"/>
          <c:y val="3.8139700704168701E-2"/>
          <c:w val="0.97468117696926948"/>
          <c:h val="0.78246384611638953"/>
        </c:manualLayout>
      </c:layout>
      <c:bar3DChart>
        <c:barDir val="col"/>
        <c:grouping val="standard"/>
        <c:varyColors val="0"/>
        <c:ser>
          <c:idx val="0"/>
          <c:order val="2"/>
          <c:tx>
            <c:strRef>
              <c:f>DADOS!$R$1</c:f>
              <c:strCache>
                <c:ptCount val="1"/>
                <c:pt idx="0">
                  <c:v>Saving %</c:v>
                </c:pt>
              </c:strCache>
            </c:strRef>
          </c:tx>
          <c:spPr>
            <a:solidFill>
              <a:srgbClr val="88DCE7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dLbls>
            <c:dLbl>
              <c:idx val="0"/>
              <c:layout>
                <c:manualLayout>
                  <c:x val="5.677999051008098E-18"/>
                  <c:y val="-2.4518379024108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E6C-354B-98CC-6123C4FC172A}"/>
                </c:ext>
              </c:extLst>
            </c:dLbl>
            <c:dLbl>
              <c:idx val="1"/>
              <c:layout>
                <c:manualLayout>
                  <c:x val="-2.2711996204032392E-17"/>
                  <c:y val="-2.7242643360120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E6C-354B-98CC-6123C4FC172A}"/>
                </c:ext>
              </c:extLst>
            </c:dLbl>
            <c:dLbl>
              <c:idx val="2"/>
              <c:layout>
                <c:manualLayout>
                  <c:x val="0"/>
                  <c:y val="-2.4518379024108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E6C-354B-98CC-6123C4FC172A}"/>
                </c:ext>
              </c:extLst>
            </c:dLbl>
            <c:dLbl>
              <c:idx val="3"/>
              <c:layout>
                <c:manualLayout>
                  <c:x val="0"/>
                  <c:y val="-1.6345586016072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E6C-354B-98CC-6123C4FC172A}"/>
                </c:ext>
              </c:extLst>
            </c:dLbl>
            <c:dLbl>
              <c:idx val="4"/>
              <c:layout>
                <c:manualLayout>
                  <c:x val="0"/>
                  <c:y val="-2.1794114688096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E6C-354B-98CC-6123C4FC172A}"/>
                </c:ext>
              </c:extLst>
            </c:dLbl>
            <c:dLbl>
              <c:idx val="5"/>
              <c:layout>
                <c:manualLayout>
                  <c:x val="0"/>
                  <c:y val="-3.8139700704168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089995853265083E-2"/>
                      <c:h val="5.88985949445805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9E6C-354B-98CC-6123C4FC172A}"/>
                </c:ext>
              </c:extLst>
            </c:dLbl>
            <c:dLbl>
              <c:idx val="6"/>
              <c:layout>
                <c:manualLayout>
                  <c:x val="0"/>
                  <c:y val="-2.1794114688096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E6C-354B-98CC-6123C4FC172A}"/>
                </c:ext>
              </c:extLst>
            </c:dLbl>
            <c:dLbl>
              <c:idx val="7"/>
              <c:layout>
                <c:manualLayout>
                  <c:x val="0"/>
                  <c:y val="-2.1794114688096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E6C-354B-98CC-6123C4FC172A}"/>
                </c:ext>
              </c:extLst>
            </c:dLbl>
            <c:dLbl>
              <c:idx val="8"/>
              <c:layout>
                <c:manualLayout>
                  <c:x val="0"/>
                  <c:y val="-2.9966907696132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E6C-354B-98CC-6123C4FC17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effectLst/>
                    <a:latin typeface="Segoe UI" panose="020B0502040204020203" pitchFamily="34" charset="0"/>
                    <a:ea typeface="+mn-ea"/>
                    <a:cs typeface="Arial" panose="020B0604020202020204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DADOS!$A$3:$A$11</c:f>
              <c:strCache>
                <c:ptCount val="9"/>
                <c:pt idx="0">
                  <c:v>JOELHO</c:v>
                </c:pt>
                <c:pt idx="1">
                  <c:v>QUADRIL</c:v>
                </c:pt>
                <c:pt idx="2">
                  <c:v>TORNOZELO/PÉ</c:v>
                </c:pt>
                <c:pt idx="3">
                  <c:v>PUNHO/MÃO</c:v>
                </c:pt>
                <c:pt idx="4">
                  <c:v>COTOVELO</c:v>
                </c:pt>
                <c:pt idx="5">
                  <c:v>OMBRO</c:v>
                </c:pt>
                <c:pt idx="6">
                  <c:v>BUCOMAXILO</c:v>
                </c:pt>
                <c:pt idx="7">
                  <c:v>UROGINECOLÓGICA</c:v>
                </c:pt>
                <c:pt idx="8">
                  <c:v>COLUNA</c:v>
                </c:pt>
              </c:strCache>
            </c:strRef>
          </c:cat>
          <c:val>
            <c:numRef>
              <c:f>DADOS!$R$3:$R$11</c:f>
              <c:numCache>
                <c:formatCode>0.00%</c:formatCode>
                <c:ptCount val="9"/>
                <c:pt idx="0">
                  <c:v>0.91891891891891886</c:v>
                </c:pt>
                <c:pt idx="1">
                  <c:v>0.83333333333333337</c:v>
                </c:pt>
                <c:pt idx="2">
                  <c:v>1</c:v>
                </c:pt>
                <c:pt idx="3">
                  <c:v>0.7142857142857143</c:v>
                </c:pt>
                <c:pt idx="4">
                  <c:v>0.5</c:v>
                </c:pt>
                <c:pt idx="5">
                  <c:v>0.95238095238095233</c:v>
                </c:pt>
                <c:pt idx="6">
                  <c:v>0.7142857142857143</c:v>
                </c:pt>
                <c:pt idx="7">
                  <c:v>0.84615384615384615</c:v>
                </c:pt>
                <c:pt idx="8">
                  <c:v>0.90551181102362199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6C-354B-98CC-6123C4FC17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48"/>
        <c:gapDepth val="103"/>
        <c:shape val="box"/>
        <c:axId val="149117359"/>
        <c:axId val="149117775"/>
        <c:axId val="45361967"/>
        <c:extLst>
          <c:ext xmlns:c15="http://schemas.microsoft.com/office/drawing/2012/chart" uri="{02D57815-91ED-43cb-92C2-25804820EDAC}">
            <c15:filteredBarSeries>
              <c15:ser>
                <c:idx val="15"/>
                <c:order val="0"/>
                <c:tx>
                  <c:strRef>
                    <c:extLst>
                      <c:ext uri="{02D57815-91ED-43cb-92C2-25804820EDAC}">
                        <c15:formulaRef>
                          <c15:sqref>DADOS!$P$2</c15:sqref>
                        </c15:formulaRef>
                      </c:ext>
                    </c:extLst>
                    <c:strCache>
                      <c:ptCount val="1"/>
                      <c:pt idx="0">
                        <c:v>INDICAÇÕES CIRÚRGICAS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4">
                          <a:lumMod val="80000"/>
                          <a:lumOff val="20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4">
                          <a:lumMod val="80000"/>
                          <a:lumOff val="20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4">
                          <a:lumMod val="80000"/>
                          <a:lumOff val="20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lt1">
                                <a:lumMod val="95000"/>
                                <a:alpha val="54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DADOS!$A$3:$A$11</c15:sqref>
                        </c15:formulaRef>
                      </c:ext>
                    </c:extLst>
                    <c:strCache>
                      <c:ptCount val="9"/>
                      <c:pt idx="0">
                        <c:v>JOELHO</c:v>
                      </c:pt>
                      <c:pt idx="1">
                        <c:v>QUADRIL</c:v>
                      </c:pt>
                      <c:pt idx="2">
                        <c:v>TORNOZELO/PÉ</c:v>
                      </c:pt>
                      <c:pt idx="3">
                        <c:v>PUNHO/MÃO</c:v>
                      </c:pt>
                      <c:pt idx="4">
                        <c:v>COTOVELO</c:v>
                      </c:pt>
                      <c:pt idx="5">
                        <c:v>OMBRO</c:v>
                      </c:pt>
                      <c:pt idx="6">
                        <c:v>BUCOMAXILO</c:v>
                      </c:pt>
                      <c:pt idx="7">
                        <c:v>UROGINECOLÓGICA</c:v>
                      </c:pt>
                      <c:pt idx="8">
                        <c:v>COLUNA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DADOS!$P$3:$P$11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37</c:v>
                      </c:pt>
                      <c:pt idx="1">
                        <c:v>12</c:v>
                      </c:pt>
                      <c:pt idx="2">
                        <c:v>9</c:v>
                      </c:pt>
                      <c:pt idx="3">
                        <c:v>7</c:v>
                      </c:pt>
                      <c:pt idx="4">
                        <c:v>2</c:v>
                      </c:pt>
                      <c:pt idx="5">
                        <c:v>42</c:v>
                      </c:pt>
                      <c:pt idx="6">
                        <c:v>14</c:v>
                      </c:pt>
                      <c:pt idx="7">
                        <c:v>13</c:v>
                      </c:pt>
                      <c:pt idx="8">
                        <c:v>254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9E6C-354B-98CC-6123C4FC172A}"/>
                  </c:ext>
                </c:extLst>
              </c15:ser>
            </c15:filteredBarSeries>
            <c15:filteredBarSeries>
              <c15:ser>
                <c:idx val="16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DADOS!$Q$2</c15:sqref>
                        </c15:formulaRef>
                      </c:ext>
                    </c:extLst>
                    <c:strCache>
                      <c:ptCount val="1"/>
                      <c:pt idx="0">
                        <c:v>CIRURGIAS REALIZADAS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5">
                          <a:lumMod val="80000"/>
                          <a:lumOff val="20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5">
                          <a:lumMod val="80000"/>
                          <a:lumOff val="20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5">
                          <a:lumMod val="80000"/>
                          <a:lumOff val="20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lt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pt-BR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lt1">
                                <a:lumMod val="95000"/>
                                <a:alpha val="54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DADOS!$A$3:$A$11</c15:sqref>
                        </c15:formulaRef>
                      </c:ext>
                    </c:extLst>
                    <c:strCache>
                      <c:ptCount val="9"/>
                      <c:pt idx="0">
                        <c:v>JOELHO</c:v>
                      </c:pt>
                      <c:pt idx="1">
                        <c:v>QUADRIL</c:v>
                      </c:pt>
                      <c:pt idx="2">
                        <c:v>TORNOZELO/PÉ</c:v>
                      </c:pt>
                      <c:pt idx="3">
                        <c:v>PUNHO/MÃO</c:v>
                      </c:pt>
                      <c:pt idx="4">
                        <c:v>COTOVELO</c:v>
                      </c:pt>
                      <c:pt idx="5">
                        <c:v>OMBRO</c:v>
                      </c:pt>
                      <c:pt idx="6">
                        <c:v>BUCOMAXILO</c:v>
                      </c:pt>
                      <c:pt idx="7">
                        <c:v>UROGINECOLÓGICA</c:v>
                      </c:pt>
                      <c:pt idx="8">
                        <c:v>COLUNA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DADOS!$Q$3:$Q$11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3</c:v>
                      </c:pt>
                      <c:pt idx="1">
                        <c:v>2</c:v>
                      </c:pt>
                      <c:pt idx="2">
                        <c:v>0</c:v>
                      </c:pt>
                      <c:pt idx="3">
                        <c:v>2</c:v>
                      </c:pt>
                      <c:pt idx="4">
                        <c:v>1</c:v>
                      </c:pt>
                      <c:pt idx="5">
                        <c:v>2</c:v>
                      </c:pt>
                      <c:pt idx="6">
                        <c:v>4</c:v>
                      </c:pt>
                      <c:pt idx="7">
                        <c:v>2</c:v>
                      </c:pt>
                      <c:pt idx="8">
                        <c:v>24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9E6C-354B-98CC-6123C4FC172A}"/>
                  </c:ext>
                </c:extLst>
              </c15:ser>
            </c15:filteredBarSeries>
          </c:ext>
        </c:extLst>
      </c:bar3DChart>
      <c:catAx>
        <c:axId val="149117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260000" spcFirstLastPara="1" vertOverflow="ellipsis" wrap="square" anchor="ctr" anchorCtr="1"/>
          <a:lstStyle/>
          <a:p>
            <a:pPr>
              <a:defRPr sz="1200" b="1" i="0" u="none" strike="noStrike" kern="1200" baseline="0">
                <a:ln>
                  <a:noFill/>
                </a:ln>
                <a:solidFill>
                  <a:schemeClr val="tx1"/>
                </a:solidFill>
                <a:effectLst/>
                <a:latin typeface="Segoe UI" panose="020B0502040204020203" pitchFamily="34" charset="0"/>
                <a:ea typeface="+mn-ea"/>
                <a:cs typeface="Arial" panose="020B0604020202020204" pitchFamily="34" charset="0"/>
              </a:defRPr>
            </a:pPr>
            <a:endParaRPr lang="pt-BR"/>
          </a:p>
        </c:txPr>
        <c:crossAx val="149117775"/>
        <c:crosses val="autoZero"/>
        <c:auto val="1"/>
        <c:lblAlgn val="ctr"/>
        <c:lblOffset val="100"/>
        <c:noMultiLvlLbl val="0"/>
      </c:catAx>
      <c:valAx>
        <c:axId val="149117775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149117359"/>
        <c:crosses val="autoZero"/>
        <c:crossBetween val="between"/>
      </c:valAx>
      <c:serAx>
        <c:axId val="45361967"/>
        <c:scaling>
          <c:orientation val="minMax"/>
        </c:scaling>
        <c:delete val="1"/>
        <c:axPos val="b"/>
        <c:majorTickMark val="out"/>
        <c:minorTickMark val="none"/>
        <c:tickLblPos val="nextTo"/>
        <c:crossAx val="149117775"/>
        <c:crosses val="autoZero"/>
      </c:serAx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 cap="rnd">
      <a:noFill/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5831C-9EF0-4998-AA3D-48C9356CDAF9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83DC6-596D-4706-864D-C1DA1FB37B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6311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pt-BR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pt-BR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9110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31C0E1-A213-AD61-88B1-7E1BD67049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2871CB0-E2FF-DF0C-8617-0ED5D8BDF6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E15C85-F225-A1E6-C380-499F05D26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B5D-7F33-4AE2-A63C-5CB7EBF92D95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656CEAC-4B32-DB5C-8F6A-AE881B175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1C547D-67F4-6C8B-3541-B5067127D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97EE-F6ED-4382-8629-02AC7ED4CD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1552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541DCE-9F8B-D901-3EA5-7B768F315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821A792-B89A-98D7-2326-9EEB0A9C6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C0A8E6-1C80-B1F7-5027-C5484BD2A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B5D-7F33-4AE2-A63C-5CB7EBF92D95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E6CE75-9431-8DA4-DF6D-E61E5BEEA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55FF2F-278F-E37E-A527-00317AC59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97EE-F6ED-4382-8629-02AC7ED4CD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5684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6841FC0-B7C7-8BC5-6A44-AE4EC2570B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812950F-E62D-7B04-8D35-D599F4479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5FC2AA-D1ED-1439-5EEE-0D7DF3C57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B5D-7F33-4AE2-A63C-5CB7EBF92D95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211C74C-6838-8275-5CD5-B52EDB425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53E71FD-95FC-773B-99DF-3AA9FCCD3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97EE-F6ED-4382-8629-02AC7ED4CD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04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F17FA0-5301-A668-8C61-F7B017C35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0A76C2-E35C-9C95-3076-3C63D41D6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262F6C-967D-F985-30C4-48ADAA3F9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B5D-7F33-4AE2-A63C-5CB7EBF92D95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2DB206-E57E-AF83-7593-C351F494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B51ABD-007C-588A-4647-D898D1D1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97EE-F6ED-4382-8629-02AC7ED4CD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87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351332-458B-7742-3F1C-C0ADD74F0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A95126-295D-C326-6653-ECA6C9619A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81FDF0-EC33-11AB-EC11-15B6F8007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B5D-7F33-4AE2-A63C-5CB7EBF92D95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61C9D81-699A-309A-B27A-EB1E7B32B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44DBE0-0357-27E0-7FDF-BE2E25AA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97EE-F6ED-4382-8629-02AC7ED4CD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80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024119-1EB2-F74B-8ECC-E703CE94E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2412EC-DAC8-7082-8EF8-E5120E55FB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048F9F2-6544-882F-F19A-EDD61CB1CF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157A9B1-81B1-5D09-EE4A-C850AC21B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B5D-7F33-4AE2-A63C-5CB7EBF92D95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883AB50-A292-0B7F-B4EF-5829B5E2A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24198-E376-3EBF-8BEA-24CD4BED0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97EE-F6ED-4382-8629-02AC7ED4CD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309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9BB2D-F793-DF2D-BF2F-D69814216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4F1278F-1066-2FDD-AF93-1F38FDEEA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D96F665-FCB4-3293-0D68-D8F6585936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07ABC31-907F-5F88-AB29-60C2915471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32FCAFB-D059-31DC-853B-B38DEF79E4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521A16A1-140D-F937-7F91-90D52C29B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B5D-7F33-4AE2-A63C-5CB7EBF92D95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4DDEC8A-273D-0BBD-1507-D9CA2076B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A1E1A61-53C0-E57A-CBBA-9F42C06FC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97EE-F6ED-4382-8629-02AC7ED4CD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720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5C4100-4E57-D8D2-B723-37E5D7C4B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5C35B39-8EE4-722C-2460-4094A04F7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B5D-7F33-4AE2-A63C-5CB7EBF92D95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AEB130D-4E0B-1F23-9C6D-33521B944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B7783B0-DED3-7553-92A9-653FB7A3D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97EE-F6ED-4382-8629-02AC7ED4CD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501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A2967D4-8AD9-2F18-4203-99CFD784B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B5D-7F33-4AE2-A63C-5CB7EBF92D95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1D36E5C-9979-F4B1-B5F9-EAD03525F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C6B15CB-D4A8-1A6B-977A-7F782887A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97EE-F6ED-4382-8629-02AC7ED4CD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960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4CC6BA-791B-E523-B406-4D8A49009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64EC2A-C9BA-5A8C-7B95-18BDAE971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EC5475A-C30E-EF89-BA6A-2227B47A9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F911BDC-C389-D827-FE5B-DB01A4C96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B5D-7F33-4AE2-A63C-5CB7EBF92D95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7917744-13B5-DEE4-7A7E-2F71548EC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101DA04-6DE0-D55E-B622-97CF749F0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97EE-F6ED-4382-8629-02AC7ED4CD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262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FF31D0-B314-0300-1DFD-B8A4F7F99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BCC0718-BFD8-C452-201F-7E6BCA5F9D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8194242-B8E9-32BF-7AF5-B606B8DAB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5920300-6970-1AF6-605D-50E6F20DB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CCB5D-7F33-4AE2-A63C-5CB7EBF92D95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FF36ADD-A34F-2E1A-61C0-0F517100B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856D91E-81C9-BF38-9A7E-DBE95111B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697EE-F6ED-4382-8629-02AC7ED4CD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547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3FAFBD3-3E99-3BB3-0545-EA3ADBC73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C67179-F7E7-1E21-EF20-2F2A185D0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3E19E2-1B26-11D3-C321-DEBAEE235C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CCB5D-7F33-4AE2-A63C-5CB7EBF92D95}" type="datetimeFigureOut">
              <a:rPr lang="pt-BR" smtClean="0"/>
              <a:t>10/10/2022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62CA355-94F4-88EC-37A4-E3EA6CAAF8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350ED0-262D-B034-BA42-FEE6DD123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697EE-F6ED-4382-8629-02AC7ED4CD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459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hyperlink" Target="https://it.m.wikipedia.org/wiki/File:Instagram_logo_2016.sv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chart" Target="../charts/chart1.xml"/><Relationship Id="rId9" Type="http://schemas.openxmlformats.org/officeDocument/2006/relationships/hyperlink" Target="https://es.wikipedia.org/wiki/Archivo:WhatsApp_logo-color-vertical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ject 2">
            <a:extLst>
              <a:ext uri="{FF2B5EF4-FFF2-40B4-BE49-F238E27FC236}">
                <a16:creationId xmlns:a16="http://schemas.microsoft.com/office/drawing/2014/main" id="{698D6F22-7BCC-012E-D82D-3E7D2101B7B8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674"/>
            <a:ext cx="12191999" cy="6854652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5EB26F31-0235-AA48-92AE-C0C9F13046DB}"/>
              </a:ext>
            </a:extLst>
          </p:cNvPr>
          <p:cNvSpPr txBox="1"/>
          <p:nvPr/>
        </p:nvSpPr>
        <p:spPr>
          <a:xfrm>
            <a:off x="5851644" y="478700"/>
            <a:ext cx="6302292" cy="1067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779"/>
              </a:lnSpc>
            </a:pPr>
            <a:r>
              <a:rPr lang="en-US" sz="3600" dirty="0">
                <a:solidFill>
                  <a:srgbClr val="0A6173"/>
                </a:solidFill>
                <a:latin typeface="+mj-lt"/>
                <a:cs typeface="Segoe UI" panose="020B0502040204020203" pitchFamily="34" charset="0"/>
              </a:rPr>
              <a:t>Case de redução cirúrgica atendidas por telereabilitação: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E3D563C8-A0C8-1B4C-85AA-15DDD6721C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2497907"/>
              </p:ext>
            </p:extLst>
          </p:nvPr>
        </p:nvGraphicFramePr>
        <p:xfrm>
          <a:off x="1522461" y="1762782"/>
          <a:ext cx="10533665" cy="4661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2F7D13BB-FDA9-C24A-83BF-1FDE759EC3BE}"/>
              </a:ext>
            </a:extLst>
          </p:cNvPr>
          <p:cNvSpPr txBox="1"/>
          <p:nvPr/>
        </p:nvSpPr>
        <p:spPr>
          <a:xfrm>
            <a:off x="6702789" y="1480368"/>
            <a:ext cx="3061955" cy="276999"/>
          </a:xfrm>
          <a:prstGeom prst="rect">
            <a:avLst/>
          </a:prstGeom>
          <a:noFill/>
          <a:ln>
            <a:solidFill>
              <a:srgbClr val="0A6173"/>
            </a:solidFill>
          </a:ln>
        </p:spPr>
        <p:txBody>
          <a:bodyPr wrap="square" lIns="144000" anchor="ctr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+mj-lt"/>
                <a:cs typeface="Segoe UI" panose="020B0502040204020203" pitchFamily="34" charset="0"/>
              </a:rPr>
              <a:t>EM UMA EMPRESA DE SAÚDE.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0786605" y="1743052"/>
            <a:ext cx="870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N=901</a:t>
            </a:r>
          </a:p>
        </p:txBody>
      </p:sp>
      <p:sp>
        <p:nvSpPr>
          <p:cNvPr id="12" name="CaixaDeTexto 1"/>
          <p:cNvSpPr txBox="1"/>
          <p:nvPr/>
        </p:nvSpPr>
        <p:spPr>
          <a:xfrm>
            <a:off x="2905760" y="5323840"/>
            <a:ext cx="386080" cy="274320"/>
          </a:xfrm>
          <a:prstGeom prst="rect">
            <a:avLst/>
          </a:prstGeom>
        </p:spPr>
        <p:txBody>
          <a:bodyPr rot="-1260000"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rgbClr val="016074"/>
                </a:solidFill>
              </a:rPr>
              <a:t>21</a:t>
            </a:r>
            <a:endParaRPr lang="pt-BR" sz="1100" b="1" dirty="0">
              <a:solidFill>
                <a:srgbClr val="016074"/>
              </a:solidFill>
            </a:endParaRPr>
          </a:p>
        </p:txBody>
      </p:sp>
      <p:sp>
        <p:nvSpPr>
          <p:cNvPr id="14" name="CaixaDeTexto 1"/>
          <p:cNvSpPr txBox="1"/>
          <p:nvPr/>
        </p:nvSpPr>
        <p:spPr>
          <a:xfrm>
            <a:off x="3860800" y="5384800"/>
            <a:ext cx="386080" cy="274320"/>
          </a:xfrm>
          <a:prstGeom prst="rect">
            <a:avLst/>
          </a:prstGeom>
        </p:spPr>
        <p:txBody>
          <a:bodyPr rot="-1260000"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rgbClr val="016074"/>
                </a:solidFill>
              </a:rPr>
              <a:t>21</a:t>
            </a:r>
            <a:endParaRPr lang="pt-BR" sz="1100" b="1" dirty="0">
              <a:solidFill>
                <a:srgbClr val="016074"/>
              </a:solidFill>
            </a:endParaRPr>
          </a:p>
        </p:txBody>
      </p:sp>
      <p:sp>
        <p:nvSpPr>
          <p:cNvPr id="16" name="CaixaDeTexto 1"/>
          <p:cNvSpPr txBox="1"/>
          <p:nvPr/>
        </p:nvSpPr>
        <p:spPr>
          <a:xfrm>
            <a:off x="4957802" y="5369560"/>
            <a:ext cx="386080" cy="274320"/>
          </a:xfrm>
          <a:prstGeom prst="rect">
            <a:avLst/>
          </a:prstGeom>
        </p:spPr>
        <p:txBody>
          <a:bodyPr rot="-1260000"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rgbClr val="016074"/>
                </a:solidFill>
              </a:rPr>
              <a:t>17</a:t>
            </a:r>
            <a:endParaRPr lang="pt-BR" sz="1100" b="1" dirty="0">
              <a:solidFill>
                <a:srgbClr val="016074"/>
              </a:solidFill>
            </a:endParaRPr>
          </a:p>
        </p:txBody>
      </p:sp>
      <p:sp>
        <p:nvSpPr>
          <p:cNvPr id="17" name="CaixaDeTexto 1"/>
          <p:cNvSpPr txBox="1"/>
          <p:nvPr/>
        </p:nvSpPr>
        <p:spPr>
          <a:xfrm>
            <a:off x="7319645" y="5293360"/>
            <a:ext cx="386080" cy="274320"/>
          </a:xfrm>
          <a:prstGeom prst="rect">
            <a:avLst/>
          </a:prstGeom>
        </p:spPr>
        <p:txBody>
          <a:bodyPr rot="-1260000"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rgbClr val="016074"/>
                </a:solidFill>
              </a:rPr>
              <a:t>85</a:t>
            </a:r>
            <a:endParaRPr lang="pt-BR" sz="1100" b="1" dirty="0">
              <a:solidFill>
                <a:srgbClr val="016074"/>
              </a:solidFill>
            </a:endParaRPr>
          </a:p>
        </p:txBody>
      </p:sp>
      <p:sp>
        <p:nvSpPr>
          <p:cNvPr id="19" name="CaixaDeTexto 1"/>
          <p:cNvSpPr txBox="1"/>
          <p:nvPr/>
        </p:nvSpPr>
        <p:spPr>
          <a:xfrm>
            <a:off x="8233767" y="5384800"/>
            <a:ext cx="386080" cy="274320"/>
          </a:xfrm>
          <a:prstGeom prst="rect">
            <a:avLst/>
          </a:prstGeom>
        </p:spPr>
        <p:txBody>
          <a:bodyPr rot="-1260000"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rgbClr val="016074"/>
                </a:solidFill>
              </a:rPr>
              <a:t>78</a:t>
            </a:r>
            <a:endParaRPr lang="pt-BR" sz="1100" b="1" dirty="0">
              <a:solidFill>
                <a:srgbClr val="016074"/>
              </a:solidFill>
            </a:endParaRPr>
          </a:p>
        </p:txBody>
      </p:sp>
      <p:sp>
        <p:nvSpPr>
          <p:cNvPr id="20" name="CaixaDeTexto 1"/>
          <p:cNvSpPr txBox="1"/>
          <p:nvPr/>
        </p:nvSpPr>
        <p:spPr>
          <a:xfrm>
            <a:off x="9116139" y="5461000"/>
            <a:ext cx="386080" cy="294640"/>
          </a:xfrm>
          <a:prstGeom prst="rect">
            <a:avLst/>
          </a:prstGeom>
        </p:spPr>
        <p:txBody>
          <a:bodyPr rot="-1260000"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rgbClr val="016074"/>
                </a:solidFill>
              </a:rPr>
              <a:t>36</a:t>
            </a:r>
            <a:endParaRPr lang="pt-BR" sz="1100" b="1" dirty="0">
              <a:solidFill>
                <a:srgbClr val="016074"/>
              </a:solidFill>
            </a:endParaRPr>
          </a:p>
        </p:txBody>
      </p:sp>
      <p:sp>
        <p:nvSpPr>
          <p:cNvPr id="21" name="CaixaDeTexto 1"/>
          <p:cNvSpPr txBox="1"/>
          <p:nvPr/>
        </p:nvSpPr>
        <p:spPr>
          <a:xfrm>
            <a:off x="10565130" y="5323840"/>
            <a:ext cx="386080" cy="274320"/>
          </a:xfrm>
          <a:prstGeom prst="rect">
            <a:avLst/>
          </a:prstGeom>
        </p:spPr>
        <p:txBody>
          <a:bodyPr rot="-1260000"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rgbClr val="016074"/>
                </a:solidFill>
              </a:rPr>
              <a:t>518</a:t>
            </a:r>
            <a:endParaRPr lang="pt-BR" sz="1100" b="1" dirty="0">
              <a:solidFill>
                <a:srgbClr val="016074"/>
              </a:solidFill>
            </a:endParaRPr>
          </a:p>
        </p:txBody>
      </p:sp>
      <p:sp>
        <p:nvSpPr>
          <p:cNvPr id="22" name="CaixaDeTexto 1"/>
          <p:cNvSpPr txBox="1"/>
          <p:nvPr/>
        </p:nvSpPr>
        <p:spPr>
          <a:xfrm>
            <a:off x="1867432" y="5331460"/>
            <a:ext cx="386080" cy="274320"/>
          </a:xfrm>
          <a:prstGeom prst="rect">
            <a:avLst/>
          </a:prstGeom>
        </p:spPr>
        <p:txBody>
          <a:bodyPr rot="-1260000"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rgbClr val="016074"/>
                </a:solidFill>
              </a:rPr>
              <a:t>123</a:t>
            </a:r>
            <a:endParaRPr lang="pt-BR" sz="1100" b="1" dirty="0">
              <a:solidFill>
                <a:srgbClr val="016074"/>
              </a:solidFill>
            </a:endParaRPr>
          </a:p>
        </p:txBody>
      </p:sp>
      <p:sp>
        <p:nvSpPr>
          <p:cNvPr id="23" name="CaixaDeTexto 1"/>
          <p:cNvSpPr txBox="1"/>
          <p:nvPr/>
        </p:nvSpPr>
        <p:spPr>
          <a:xfrm>
            <a:off x="6123483" y="5369560"/>
            <a:ext cx="386080" cy="274320"/>
          </a:xfrm>
          <a:prstGeom prst="rect">
            <a:avLst/>
          </a:prstGeom>
        </p:spPr>
        <p:txBody>
          <a:bodyPr rot="-1260000"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1" dirty="0">
                <a:solidFill>
                  <a:srgbClr val="016074"/>
                </a:solidFill>
              </a:rPr>
              <a:t>2</a:t>
            </a:r>
            <a:endParaRPr lang="pt-BR" sz="1100" b="1" dirty="0">
              <a:solidFill>
                <a:srgbClr val="016074"/>
              </a:solidFill>
            </a:endParaRPr>
          </a:p>
        </p:txBody>
      </p:sp>
      <p:pic>
        <p:nvPicPr>
          <p:cNvPr id="4" name="Imagem 3" descr="Logotipo&#10;&#10;Descrição gerada automaticamente">
            <a:extLst>
              <a:ext uri="{FF2B5EF4-FFF2-40B4-BE49-F238E27FC236}">
                <a16:creationId xmlns:a16="http://schemas.microsoft.com/office/drawing/2014/main" id="{B936CBFE-8E8B-B1D9-151C-DD375918BC3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38" t="37292" r="33438" b="37292"/>
          <a:stretch/>
        </p:blipFill>
        <p:spPr>
          <a:xfrm>
            <a:off x="135874" y="380683"/>
            <a:ext cx="4038600" cy="1743074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A1ADD0EB-0117-0951-AD30-C58694E6DD27}"/>
              </a:ext>
            </a:extLst>
          </p:cNvPr>
          <p:cNvSpPr txBox="1"/>
          <p:nvPr/>
        </p:nvSpPr>
        <p:spPr>
          <a:xfrm>
            <a:off x="135874" y="6153024"/>
            <a:ext cx="11947735" cy="530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spc="300" dirty="0">
                <a:solidFill>
                  <a:srgbClr val="006173"/>
                </a:solidFill>
                <a:latin typeface="+mj-lt"/>
                <a:cs typeface="Segoe UI" panose="020B0502040204020203" pitchFamily="34" charset="0"/>
              </a:rPr>
              <a:t>Contato: </a:t>
            </a:r>
            <a:r>
              <a:rPr lang="pt-BR" sz="2800" b="1" spc="300" dirty="0" err="1">
                <a:solidFill>
                  <a:srgbClr val="006173"/>
                </a:solidFill>
                <a:latin typeface="+mj-lt"/>
                <a:cs typeface="Segoe UI" panose="020B0502040204020203" pitchFamily="34" charset="0"/>
              </a:rPr>
              <a:t>Patricia</a:t>
            </a:r>
            <a:r>
              <a:rPr lang="pt-BR" sz="2800" b="1" spc="300" dirty="0">
                <a:solidFill>
                  <a:srgbClr val="006173"/>
                </a:solidFill>
                <a:latin typeface="+mj-lt"/>
                <a:cs typeface="Segoe UI" panose="020B0502040204020203" pitchFamily="34" charset="0"/>
              </a:rPr>
              <a:t> Lacombe       (19) 97401-6497      @patylacombe</a:t>
            </a:r>
          </a:p>
        </p:txBody>
      </p:sp>
      <p:pic>
        <p:nvPicPr>
          <p:cNvPr id="15" name="Imagem 14" descr="Logotipo, Ícone&#10;&#10;Descrição gerada automaticamente">
            <a:extLst>
              <a:ext uri="{FF2B5EF4-FFF2-40B4-BE49-F238E27FC236}">
                <a16:creationId xmlns:a16="http://schemas.microsoft.com/office/drawing/2014/main" id="{3496AA1D-5C43-31D1-4660-A4F79833DF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8709275" y="6231339"/>
            <a:ext cx="381051" cy="381051"/>
          </a:xfrm>
          <a:prstGeom prst="rect">
            <a:avLst/>
          </a:prstGeom>
        </p:spPr>
      </p:pic>
      <p:pic>
        <p:nvPicPr>
          <p:cNvPr id="26" name="Imagem 25" descr="Ícone&#10;&#10;Descrição gerada automaticamente">
            <a:extLst>
              <a:ext uri="{FF2B5EF4-FFF2-40B4-BE49-F238E27FC236}">
                <a16:creationId xmlns:a16="http://schemas.microsoft.com/office/drawing/2014/main" id="{86B3632E-92DE-B8B5-1EBF-4B8058C3395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4898514" y="6231339"/>
            <a:ext cx="433571" cy="433571"/>
          </a:xfrm>
          <a:prstGeom prst="rect">
            <a:avLst/>
          </a:prstGeom>
        </p:spPr>
      </p:pic>
      <p:sp>
        <p:nvSpPr>
          <p:cNvPr id="27" name="CaixaDeTexto 26">
            <a:extLst>
              <a:ext uri="{FF2B5EF4-FFF2-40B4-BE49-F238E27FC236}">
                <a16:creationId xmlns:a16="http://schemas.microsoft.com/office/drawing/2014/main" id="{8BF0BB70-BCF4-886B-BB4D-70A5BAFB76D5}"/>
              </a:ext>
            </a:extLst>
          </p:cNvPr>
          <p:cNvSpPr txBox="1"/>
          <p:nvPr/>
        </p:nvSpPr>
        <p:spPr>
          <a:xfrm>
            <a:off x="-724817" y="3277148"/>
            <a:ext cx="12912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900" dirty="0"/>
          </a:p>
        </p:txBody>
      </p:sp>
    </p:spTree>
    <p:extLst>
      <p:ext uri="{BB962C8B-B14F-4D97-AF65-F5344CB8AC3E}">
        <p14:creationId xmlns:p14="http://schemas.microsoft.com/office/powerpoint/2010/main" val="77043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750"/>
                                        <p:tgtEl>
                                          <p:spTgt spid="10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750"/>
                                        <p:tgtEl>
                                          <p:spTgt spid="10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25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750"/>
                                        <p:tgtEl>
                                          <p:spTgt spid="10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750"/>
                                        <p:tgtEl>
                                          <p:spTgt spid="10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75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750"/>
                                        <p:tgtEl>
                                          <p:spTgt spid="10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750"/>
                                        <p:tgtEl>
                                          <p:spTgt spid="10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25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750"/>
                                        <p:tgtEl>
                                          <p:spTgt spid="10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750"/>
                                        <p:tgtEl>
                                          <p:spTgt spid="10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75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750"/>
                                        <p:tgtEl>
                                          <p:spTgt spid="10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 uiExpand="1">
        <p:bldSub>
          <a:bldChart bld="category"/>
        </p:bldSub>
      </p:bldGraphic>
      <p:bldP spid="3" grpId="0"/>
      <p:bldP spid="12" grpId="0"/>
      <p:bldP spid="14" grpId="0"/>
      <p:bldP spid="16" grpId="0"/>
      <p:bldP spid="17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46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Roberta Villarinho</dc:creator>
  <cp:lastModifiedBy>Aira</cp:lastModifiedBy>
  <cp:revision>4</cp:revision>
  <dcterms:created xsi:type="dcterms:W3CDTF">2022-10-10T13:32:50Z</dcterms:created>
  <dcterms:modified xsi:type="dcterms:W3CDTF">2022-10-10T14:43:20Z</dcterms:modified>
</cp:coreProperties>
</file>